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Tahoma"/>
      <p:regular r:id="rId27"/>
      <p:bold r:id="rId28"/>
    </p:embeddedFont>
    <p:embeddedFont>
      <p:font typeface="Quattrocento Sans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j4tUINxeXZE7GeuMdeu2nO/Doi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Tahoma-bold.fntdata"/><Relationship Id="rId27" Type="http://schemas.openxmlformats.org/officeDocument/2006/relationships/font" Target="fonts/Tahoma-regular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attrocentoSans-regular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ttrocentoSans-italic.fntdata"/><Relationship Id="rId30" Type="http://schemas.openxmlformats.org/officeDocument/2006/relationships/font" Target="fonts/QuattrocentoSans-bold.fntdata"/><Relationship Id="rId11" Type="http://schemas.openxmlformats.org/officeDocument/2006/relationships/slide" Target="slides/slide7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6.xml"/><Relationship Id="rId32" Type="http://schemas.openxmlformats.org/officeDocument/2006/relationships/font" Target="fonts/QuattrocentoSans-boldItalic.fntdata"/><Relationship Id="rId13" Type="http://schemas.openxmlformats.org/officeDocument/2006/relationships/slide" Target="slides/slide9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8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11.xml"/><Relationship Id="rId37" Type="http://customschemas.google.com/relationships/presentationmetadata" Target="metadata"/><Relationship Id="rId14" Type="http://schemas.openxmlformats.org/officeDocument/2006/relationships/slide" Target="slides/slide10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0.png>
</file>

<file path=ppt/media/image11.png>
</file>

<file path=ppt/media/image12.jpg>
</file>

<file path=ppt/media/image13.png>
</file>

<file path=ppt/media/image14.jp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3.png>
</file>

<file path=ppt/media/image5.png>
</file>

<file path=ppt/media/image6.png>
</file>

<file path=ppt/media/image7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8" name="Google Shape;138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9" name="Google Shape;139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49" name="Google Shape;149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0" name="Google Shape;180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1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9" name="Google Shape;6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6" name="Google Shape;76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" name="Google Shape;87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0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0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0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3" id="13" name="Google Shape;13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5865" y="6131473"/>
            <a:ext cx="2695529" cy="61112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20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20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3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4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24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7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7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7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7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12.jpg"/><Relationship Id="rId5" Type="http://schemas.openxmlformats.org/officeDocument/2006/relationships/image" Target="../media/image9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9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idx="4294967295" type="ctrTitle"/>
          </p:nvPr>
        </p:nvSpPr>
        <p:spPr>
          <a:xfrm>
            <a:off x="263525" y="1628775"/>
            <a:ext cx="11297920" cy="1419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1 - GIỚI THIỆU MÔN HỌC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3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Lập Trình Javascript Nâng Cao 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Anonymous Functions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0" name="Google Shape;120;p10"/>
          <p:cNvSpPr txBox="1"/>
          <p:nvPr/>
        </p:nvSpPr>
        <p:spPr>
          <a:xfrm>
            <a:off x="655320" y="141258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1174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1800"/>
              <a:buFont typeface="Quattrocento Sans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Screen Shot 2025-07-21 at 15.53.12" id="121" name="Google Shape;12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7610" y="1764665"/>
            <a:ext cx="6889115" cy="385508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1"/>
          <p:cNvSpPr/>
          <p:nvPr/>
        </p:nvSpPr>
        <p:spPr>
          <a:xfrm>
            <a:off x="407034" y="217424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7" name="Google Shape;127;p11"/>
          <p:cNvSpPr txBox="1"/>
          <p:nvPr>
            <p:ph type="title"/>
          </p:nvPr>
        </p:nvSpPr>
        <p:spPr>
          <a:xfrm>
            <a:off x="609600" y="2362200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</a:t>
            </a:r>
            <a:endParaRPr/>
          </a:p>
        </p:txBody>
      </p:sp>
      <p:pic>
        <p:nvPicPr>
          <p:cNvPr descr="Picture 3" id="128" name="Google Shape;128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p1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1: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5" name="Google Shape;135;p12"/>
          <p:cNvSpPr txBox="1"/>
          <p:nvPr/>
        </p:nvSpPr>
        <p:spPr>
          <a:xfrm>
            <a:off x="655318" y="1447801"/>
            <a:ext cx="10881300" cy="3301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</a:rPr>
              <a:t>Game: Đoán Số Bí Mật (Guess the Number)</a:t>
            </a:r>
            <a:endParaRPr i="0" sz="2800" u="none" cap="none" strike="noStrike">
              <a:solidFill>
                <a:srgbClr val="000000"/>
              </a:solidFill>
            </a:endParaRPr>
          </a:p>
          <a:p>
            <a:pPr indent="-311150" lvl="0" marL="28575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800"/>
              <a:buChar char="•"/>
            </a:pPr>
            <a:r>
              <a:rPr i="0" lang="en-US" sz="2800" u="none" cap="none" strike="noStrike">
                <a:solidFill>
                  <a:srgbClr val="005241"/>
                </a:solidFill>
              </a:rPr>
              <a:t>Máy tính sẽ chọn ngẫu nhiên một số từ 1 đến 10.</a:t>
            </a:r>
            <a:endParaRPr i="0" sz="2800" u="none" cap="none" strike="noStrike">
              <a:solidFill>
                <a:srgbClr val="000000"/>
              </a:solidFill>
            </a:endParaRPr>
          </a:p>
          <a:p>
            <a:pPr indent="-311150" lvl="0" marL="28575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800"/>
              <a:buChar char="•"/>
            </a:pPr>
            <a:r>
              <a:rPr i="0" lang="en-US" sz="2800" u="none" cap="none" strike="noStrike">
                <a:solidFill>
                  <a:srgbClr val="005241"/>
                </a:solidFill>
              </a:rPr>
              <a:t>Người chơi nhập số đoán.</a:t>
            </a:r>
            <a:endParaRPr i="0" sz="2800" u="none" cap="none" strike="noStrike">
              <a:solidFill>
                <a:srgbClr val="000000"/>
              </a:solidFill>
            </a:endParaRPr>
          </a:p>
          <a:p>
            <a:pPr indent="-311150" lvl="0" marL="28575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800"/>
              <a:buChar char="•"/>
            </a:pPr>
            <a:r>
              <a:rPr i="0" lang="en-US" sz="2800" u="none" cap="none" strike="noStrike">
                <a:solidFill>
                  <a:srgbClr val="005241"/>
                </a:solidFill>
              </a:rPr>
              <a:t>Hàm kiểm tra kết quả sẽ in ra thông báo tương ứng: đúng, lớn hơn hay nhỏ hơn.</a:t>
            </a:r>
            <a:endParaRPr i="0" sz="2800" u="none" cap="none" strike="noStrike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41" name="Google Shape;14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3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1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44" name="Google Shape;144;p13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5" name="Google Shape;145;p13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4"/>
          <p:cNvGrpSpPr/>
          <p:nvPr/>
        </p:nvGrpSpPr>
        <p:grpSpPr>
          <a:xfrm>
            <a:off x="5486400" y="1066800"/>
            <a:ext cx="5181600" cy="5791200"/>
            <a:chOff x="2057400" y="1367692"/>
            <a:chExt cx="4713619" cy="5461000"/>
          </a:xfrm>
        </p:grpSpPr>
        <p:pic>
          <p:nvPicPr>
            <p:cNvPr descr="C:\Users\powerpoint.vn\Downloads\gd_d469b81f6980.jpg" id="152" name="Google Shape;152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14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4" name="Google Shape;154;p14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5" name="Google Shape;155;p14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6" name="Google Shape;156;p14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7" name="Google Shape;157;p1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58" name="Google Shape;158;p14"/>
          <p:cNvSpPr txBox="1"/>
          <p:nvPr>
            <p:ph idx="4294967295" type="body"/>
          </p:nvPr>
        </p:nvSpPr>
        <p:spPr>
          <a:xfrm>
            <a:off x="1770380" y="1203325"/>
            <a:ext cx="3868420" cy="3326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59" name="Google Shape;159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14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61" name="Google Shape;161;p14"/>
            <p:cNvPicPr preferRelativeResize="0"/>
            <p:nvPr/>
          </p:nvPicPr>
          <p:blipFill rotWithShape="1">
            <a:blip r:embed="rId5">
              <a:alphaModFix/>
            </a:blip>
            <a:srcRect b="0" l="0" r="-6572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14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8" name="Google Shape;168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70" name="Google Shape;170;p15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15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2</a:t>
            </a:r>
            <a:endParaRPr/>
          </a:p>
        </p:txBody>
      </p:sp>
      <p:sp>
        <p:nvSpPr>
          <p:cNvPr id="177" name="Google Shape;177;p16"/>
          <p:cNvSpPr txBox="1"/>
          <p:nvPr>
            <p:ph idx="4294967295" type="body"/>
          </p:nvPr>
        </p:nvSpPr>
        <p:spPr>
          <a:xfrm>
            <a:off x="1271414" y="1557020"/>
            <a:ext cx="8611726" cy="2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Arrow function 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Default Arguments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Rest Operator 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Callback Functions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bind(), call() và apply()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7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17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17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6" name="Google Shape;18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7"/>
          <p:cNvSpPr txBox="1"/>
          <p:nvPr>
            <p:ph idx="1" type="body"/>
          </p:nvPr>
        </p:nvSpPr>
        <p:spPr>
          <a:xfrm>
            <a:off x="4781013" y="1676400"/>
            <a:ext cx="5810787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Giới thiệu về hàm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 Parameters vs Arguments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Expression vs Declaration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Anonymous Functions</a:t>
            </a:r>
            <a:endParaRPr/>
          </a:p>
          <a:p>
            <a:pPr indent="-1905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None/>
            </a:pPr>
            <a:r>
              <a:t/>
            </a:r>
            <a:endParaRPr b="0"/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8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/>
          </a:p>
        </p:txBody>
      </p:sp>
      <p:pic>
        <p:nvPicPr>
          <p:cNvPr descr="Picture 1" id="193" name="Google Shape;193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63" name="Google Shape;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5" name="Google Shape;65;p3"/>
          <p:cNvSpPr txBox="1"/>
          <p:nvPr>
            <p:ph type="title"/>
          </p:nvPr>
        </p:nvSpPr>
        <p:spPr>
          <a:xfrm>
            <a:off x="1815662" y="1447800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GIỚI THIỆU MÔN HỌC: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1" type="body"/>
          </p:nvPr>
        </p:nvSpPr>
        <p:spPr>
          <a:xfrm>
            <a:off x="1770524" y="3068176"/>
            <a:ext cx="8611726" cy="348502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Syllabus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Assignment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Qui định nộp bài: lab, assignment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Qui định về điểm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Nội qui lớp học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4"/>
          <p:cNvSpPr txBox="1"/>
          <p:nvPr>
            <p:ph idx="4294967295" type="ctrTitle"/>
          </p:nvPr>
        </p:nvSpPr>
        <p:spPr>
          <a:xfrm>
            <a:off x="263525" y="1628775"/>
            <a:ext cx="11297920" cy="1419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400"/>
              <a:buFont typeface="Tahoma"/>
              <a:buNone/>
            </a:pPr>
            <a:r>
              <a:rPr b="1" i="0" lang="en-US" sz="2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1 - Phần 1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	</a:t>
            </a:r>
            <a:r>
              <a:rPr b="1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Ôn tập hàm </a:t>
            </a:r>
            <a:endParaRPr b="1" i="0" sz="32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icture 1" id="72" name="Google Shape;72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4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1: Ôn tập và giới thiệu về hàm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80" name="Google Shape;80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5"/>
          <p:cNvSpPr txBox="1"/>
          <p:nvPr>
            <p:ph idx="1" type="body"/>
          </p:nvPr>
        </p:nvSpPr>
        <p:spPr>
          <a:xfrm>
            <a:off x="1426845" y="1366520"/>
            <a:ext cx="955992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1.1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1.2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2" name="Google Shape;82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83" name="Google Shape;83;p5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4" name="Google Shape;84;p5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6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91" name="Google Shape;91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93" name="Google Shape;93;p6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1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4" name="Google Shape;94;p6"/>
          <p:cNvSpPr/>
          <p:nvPr/>
        </p:nvSpPr>
        <p:spPr>
          <a:xfrm>
            <a:off x="852805" y="2861310"/>
            <a:ext cx="10133965" cy="3700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Giới thiệu về hàm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Parameters vs Arguments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Expression vs Declaration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Anonymous Functions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Giới thiệu Hàm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0" name="Google Shape;100;p7"/>
          <p:cNvSpPr txBox="1"/>
          <p:nvPr/>
        </p:nvSpPr>
        <p:spPr>
          <a:xfrm>
            <a:off x="406400" y="1433300"/>
            <a:ext cx="10927200" cy="47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Cú pháp:</a:t>
            </a:r>
            <a:endParaRPr i="0" sz="2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function </a:t>
            </a: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b="1" i="0" lang="en-US" sz="28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(</a:t>
            </a:r>
            <a:r>
              <a:rPr b="1" i="0" lang="en-US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b="1" i="0" lang="en-US" sz="2800" u="none" cap="none" strike="noStrike">
                <a:solidFill>
                  <a:schemeClr val="l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i="0" sz="2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en-US" sz="2800" u="none" cap="none" strike="noStrike">
                <a:solidFill>
                  <a:srgbClr val="7D7D7D"/>
                </a:solidFill>
                <a:latin typeface="Courier New"/>
                <a:ea typeface="Courier New"/>
                <a:cs typeface="Courier New"/>
                <a:sym typeface="Courier New"/>
              </a:rPr>
              <a:t>//code here</a:t>
            </a:r>
            <a:endParaRPr b="1" i="0" sz="2800" u="none" cap="none" strike="noStrike">
              <a:solidFill>
                <a:srgbClr val="7D7D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} </a:t>
            </a:r>
            <a:endParaRPr b="1" i="0" sz="2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2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const </a:t>
            </a: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name </a:t>
            </a:r>
            <a:r>
              <a:rPr b="1" i="0" lang="en-US" sz="2800" u="none" cap="none" strike="noStrike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= function (</a:t>
            </a:r>
            <a:r>
              <a:rPr b="1" i="0" lang="en-US" sz="2800" u="none" cap="none" strike="noStrike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params</a:t>
            </a:r>
            <a:r>
              <a:rPr b="1" i="0" lang="en-US" sz="2800" u="none" cap="none" strike="noStrike">
                <a:solidFill>
                  <a:schemeClr val="accent2"/>
                </a:solidFill>
                <a:latin typeface="Courier New"/>
                <a:ea typeface="Courier New"/>
                <a:cs typeface="Courier New"/>
                <a:sym typeface="Courier New"/>
              </a:rPr>
              <a:t>)</a:t>
            </a: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{</a:t>
            </a:r>
            <a:endParaRPr b="1" i="0" sz="2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b="1" i="0" lang="en-US" sz="2800" u="none" cap="none" strike="noStrike">
                <a:solidFill>
                  <a:srgbClr val="7D7D7D"/>
                </a:solidFill>
                <a:latin typeface="Courier New"/>
                <a:ea typeface="Courier New"/>
                <a:cs typeface="Courier New"/>
                <a:sym typeface="Courier New"/>
              </a:rPr>
              <a:t>//code here </a:t>
            </a:r>
            <a:endParaRPr b="1" i="0" sz="2800" u="none" cap="none" strike="noStrike">
              <a:solidFill>
                <a:srgbClr val="7D7D7D"/>
              </a:solidFill>
              <a:latin typeface="Courier New"/>
              <a:ea typeface="Courier New"/>
              <a:cs typeface="Courier New"/>
              <a:sym typeface="Courier New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}</a:t>
            </a:r>
            <a:endParaRPr b="1" i="0" sz="2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descr="Screen Shot 2025-07-21 at 14.24.49" id="101" name="Google Shape;101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397650" y="1681775"/>
            <a:ext cx="4469975" cy="4435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8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Parameters vs Arguments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07" name="Google Shape;107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728470"/>
            <a:ext cx="8413750" cy="37547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Expression vs Declaration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3" name="Google Shape;113;p9"/>
          <p:cNvSpPr txBox="1"/>
          <p:nvPr/>
        </p:nvSpPr>
        <p:spPr>
          <a:xfrm>
            <a:off x="655320" y="143671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793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t/>
            </a:r>
            <a:endParaRPr b="0" i="0" sz="2400" u="none" cap="none" strike="noStrike">
              <a:solidFill>
                <a:srgbClr val="00524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14" name="Google Shape;114;p9"/>
          <p:cNvPicPr preferRelativeResize="0"/>
          <p:nvPr/>
        </p:nvPicPr>
        <p:blipFill rotWithShape="1">
          <a:blip r:embed="rId3">
            <a:alphaModFix/>
          </a:blip>
          <a:srcRect b="-14450" l="725" r="-3426" t="12325"/>
          <a:stretch/>
        </p:blipFill>
        <p:spPr>
          <a:xfrm>
            <a:off x="551180" y="1340485"/>
            <a:ext cx="9618345" cy="5495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2025-08-06T12:52:03Z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